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60" r:id="rId4"/>
    <p:sldId id="258" r:id="rId5"/>
    <p:sldId id="259" r:id="rId6"/>
    <p:sldId id="263" r:id="rId7"/>
    <p:sldId id="261" r:id="rId8"/>
    <p:sldId id="264" r:id="rId9"/>
    <p:sldId id="262"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50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67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912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46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89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963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60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01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04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47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14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18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86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28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687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43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85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6901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HUMAN RELATIONS</a:t>
            </a:r>
          </a:p>
        </p:txBody>
      </p:sp>
      <p:sp>
        <p:nvSpPr>
          <p:cNvPr id="3" name="Subtitle 2"/>
          <p:cNvSpPr>
            <a:spLocks noGrp="1"/>
          </p:cNvSpPr>
          <p:nvPr>
            <p:ph type="subTitle" idx="1"/>
          </p:nvPr>
        </p:nvSpPr>
        <p:spPr/>
        <p:txBody>
          <a:bodyPr>
            <a:normAutofit fontScale="70000" lnSpcReduction="20000"/>
          </a:bodyPr>
          <a:lstStyle/>
          <a:p>
            <a:r>
              <a:rPr lang="en-IN" dirty="0"/>
              <a:t>RELATION WITH OR BETWEEN PEOPLE IN WORKPLACE.</a:t>
            </a:r>
          </a:p>
          <a:p>
            <a:pPr algn="l"/>
            <a:r>
              <a:rPr lang="en-IN" dirty="0"/>
              <a:t>FEATURES</a:t>
            </a:r>
          </a:p>
          <a:p>
            <a:pPr marL="457200" indent="-457200" algn="l">
              <a:buAutoNum type="arabicPeriod"/>
            </a:pPr>
            <a:r>
              <a:rPr lang="en-IN" dirty="0"/>
              <a:t>PROCESS OF MOTIVATING THE EMPLOYEES</a:t>
            </a:r>
          </a:p>
          <a:p>
            <a:pPr marL="457200" indent="-457200" algn="l">
              <a:buAutoNum type="arabicPeriod"/>
            </a:pPr>
            <a:r>
              <a:rPr lang="en-IN" dirty="0"/>
              <a:t>UNIVERSAL SUBJECT</a:t>
            </a:r>
          </a:p>
          <a:p>
            <a:pPr marL="457200" indent="-457200" algn="l">
              <a:buAutoNum type="arabicPeriod"/>
            </a:pPr>
            <a:endParaRPr lang="en-IN" dirty="0"/>
          </a:p>
          <a:p>
            <a:endParaRPr lang="en-IN" dirty="0"/>
          </a:p>
          <a:p>
            <a:endParaRPr lang="en-IN" dirty="0"/>
          </a:p>
        </p:txBody>
      </p:sp>
    </p:spTree>
    <p:extLst>
      <p:ext uri="{BB962C8B-B14F-4D97-AF65-F5344CB8AC3E}">
        <p14:creationId xmlns:p14="http://schemas.microsoft.com/office/powerpoint/2010/main" val="215245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9D46-AA16-4AFD-8B70-FA22067054F8}"/>
              </a:ext>
            </a:extLst>
          </p:cNvPr>
          <p:cNvSpPr>
            <a:spLocks noGrp="1"/>
          </p:cNvSpPr>
          <p:nvPr>
            <p:ph type="title"/>
          </p:nvPr>
        </p:nvSpPr>
        <p:spPr/>
        <p:txBody>
          <a:bodyPr/>
          <a:lstStyle/>
          <a:p>
            <a:r>
              <a:rPr lang="en-IN" dirty="0"/>
              <a:t>Factors-----</a:t>
            </a:r>
          </a:p>
        </p:txBody>
      </p:sp>
      <p:sp>
        <p:nvSpPr>
          <p:cNvPr id="3" name="Content Placeholder 2">
            <a:extLst>
              <a:ext uri="{FF2B5EF4-FFF2-40B4-BE49-F238E27FC236}">
                <a16:creationId xmlns:a16="http://schemas.microsoft.com/office/drawing/2014/main" id="{58CED6D0-653E-4E58-AD49-1694C592D331}"/>
              </a:ext>
            </a:extLst>
          </p:cNvPr>
          <p:cNvSpPr>
            <a:spLocks noGrp="1"/>
          </p:cNvSpPr>
          <p:nvPr>
            <p:ph idx="1"/>
          </p:nvPr>
        </p:nvSpPr>
        <p:spPr/>
        <p:txBody>
          <a:bodyPr>
            <a:normAutofit fontScale="70000" lnSpcReduction="20000"/>
          </a:bodyPr>
          <a:lstStyle/>
          <a:p>
            <a:pPr algn="l" fontAlgn="base"/>
            <a:r>
              <a:rPr lang="en-US" b="1" i="0" dirty="0">
                <a:solidFill>
                  <a:srgbClr val="5E5E5E"/>
                </a:solidFill>
                <a:effectLst/>
                <a:latin typeface="Verdana" panose="020B0604030504040204" pitchFamily="34" charset="0"/>
              </a:rPr>
              <a:t>Valence</a:t>
            </a:r>
            <a:r>
              <a:rPr lang="en-US" b="0" i="0" dirty="0">
                <a:solidFill>
                  <a:srgbClr val="5E5E5E"/>
                </a:solidFill>
                <a:effectLst/>
                <a:latin typeface="Verdana" panose="020B0604030504040204" pitchFamily="34" charset="0"/>
              </a:rPr>
              <a:t> is the importance that the individual places upon the expected outcome. For the valence to be positive, the person must prefer attaining the outcome to not attaining it. For example, if someone is mainly motivated by money, he or she might not value offers of additional time off.</a:t>
            </a:r>
          </a:p>
          <a:p>
            <a:pPr algn="l" fontAlgn="base"/>
            <a:r>
              <a:rPr lang="en-US" b="0" i="0" dirty="0">
                <a:solidFill>
                  <a:srgbClr val="5E5E5E"/>
                </a:solidFill>
                <a:effectLst/>
                <a:latin typeface="Verdana" panose="020B0604030504040204" pitchFamily="34" charset="0"/>
              </a:rPr>
              <a:t>The three elements are important behind choosing one element over another because they are clearly defined: effort-performance expectancy (E&gt;P expectancy) and performance-outcome expectancy (P&gt;O expectancy).</a:t>
            </a:r>
          </a:p>
          <a:p>
            <a:pPr algn="l" fontAlgn="base"/>
            <a:r>
              <a:rPr lang="en-US" b="1" i="0" dirty="0">
                <a:solidFill>
                  <a:srgbClr val="5E5E5E"/>
                </a:solidFill>
                <a:effectLst/>
                <a:latin typeface="Verdana" panose="020B0604030504040204" pitchFamily="34" charset="0"/>
              </a:rPr>
              <a:t>E&gt;P expectancy:</a:t>
            </a:r>
            <a:r>
              <a:rPr lang="en-US" b="0" i="0" dirty="0">
                <a:solidFill>
                  <a:srgbClr val="5E5E5E"/>
                </a:solidFill>
                <a:effectLst/>
                <a:latin typeface="Verdana" panose="020B0604030504040204" pitchFamily="34" charset="0"/>
              </a:rPr>
              <a:t> our assessment of the probability that our efforts will lead to the required performance level.</a:t>
            </a:r>
          </a:p>
          <a:p>
            <a:pPr algn="l" fontAlgn="base"/>
            <a:r>
              <a:rPr lang="en-US" b="1" i="0" dirty="0">
                <a:solidFill>
                  <a:srgbClr val="5E5E5E"/>
                </a:solidFill>
                <a:effectLst/>
                <a:latin typeface="Verdana" panose="020B0604030504040204" pitchFamily="34" charset="0"/>
              </a:rPr>
              <a:t>P&gt;O expectancy:</a:t>
            </a:r>
            <a:r>
              <a:rPr lang="en-US" b="0" i="0" dirty="0">
                <a:solidFill>
                  <a:srgbClr val="5E5E5E"/>
                </a:solidFill>
                <a:effectLst/>
                <a:latin typeface="Verdana" panose="020B0604030504040204" pitchFamily="34" charset="0"/>
              </a:rPr>
              <a:t> our assessment of the probability that our successful performance will lead to certain outcomes.</a:t>
            </a:r>
          </a:p>
          <a:p>
            <a:endParaRPr lang="en-IN" dirty="0"/>
          </a:p>
        </p:txBody>
      </p:sp>
    </p:spTree>
    <p:extLst>
      <p:ext uri="{BB962C8B-B14F-4D97-AF65-F5344CB8AC3E}">
        <p14:creationId xmlns:p14="http://schemas.microsoft.com/office/powerpoint/2010/main" val="19837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29BA-6DD6-4755-806F-566AE572A54B}"/>
              </a:ext>
            </a:extLst>
          </p:cNvPr>
          <p:cNvSpPr>
            <a:spLocks noGrp="1"/>
          </p:cNvSpPr>
          <p:nvPr>
            <p:ph type="title"/>
          </p:nvPr>
        </p:nvSpPr>
        <p:spPr/>
        <p:txBody>
          <a:bodyPr/>
          <a:lstStyle/>
          <a:p>
            <a:r>
              <a:rPr lang="en-IN" dirty="0"/>
              <a:t>implications</a:t>
            </a:r>
          </a:p>
        </p:txBody>
      </p:sp>
      <p:sp>
        <p:nvSpPr>
          <p:cNvPr id="3" name="Content Placeholder 2">
            <a:extLst>
              <a:ext uri="{FF2B5EF4-FFF2-40B4-BE49-F238E27FC236}">
                <a16:creationId xmlns:a16="http://schemas.microsoft.com/office/drawing/2014/main" id="{644DC001-C4E5-47B3-BE42-A3F09036CC8D}"/>
              </a:ext>
            </a:extLst>
          </p:cNvPr>
          <p:cNvSpPr>
            <a:spLocks noGrp="1"/>
          </p:cNvSpPr>
          <p:nvPr>
            <p:ph idx="1"/>
          </p:nvPr>
        </p:nvSpPr>
        <p:spPr/>
        <p:txBody>
          <a:bodyPr>
            <a:normAutofit fontScale="70000" lnSpcReduction="20000"/>
          </a:bodyPr>
          <a:lstStyle/>
          <a:p>
            <a:pPr algn="l" fontAlgn="base"/>
            <a:r>
              <a:rPr lang="en-US" b="0" i="0" dirty="0">
                <a:solidFill>
                  <a:srgbClr val="5E5E5E"/>
                </a:solidFill>
                <a:effectLst/>
                <a:latin typeface="Verdana" panose="020B0604030504040204" pitchFamily="34" charset="0"/>
              </a:rPr>
              <a:t>The implication of Vroom's expectancy theory is that people change their level of effort according to the value they place on the bonus they receive from the process and on their perception of the strength of the links between effort and outcome.</a:t>
            </a:r>
          </a:p>
          <a:p>
            <a:pPr algn="l" fontAlgn="base"/>
            <a:r>
              <a:rPr lang="en-US" b="0" i="0" dirty="0">
                <a:solidFill>
                  <a:srgbClr val="5E5E5E"/>
                </a:solidFill>
                <a:effectLst/>
                <a:latin typeface="Verdana" panose="020B0604030504040204" pitchFamily="34" charset="0"/>
              </a:rPr>
              <a:t>So, if someone perceives that any one of these is true:</a:t>
            </a:r>
          </a:p>
          <a:p>
            <a:pPr algn="l" fontAlgn="base">
              <a:buFont typeface="+mj-lt"/>
              <a:buAutoNum type="arabicPeriod"/>
            </a:pPr>
            <a:r>
              <a:rPr lang="en-US" b="0" i="0" dirty="0">
                <a:solidFill>
                  <a:srgbClr val="5E5E5E"/>
                </a:solidFill>
                <a:effectLst/>
                <a:latin typeface="Verdana" panose="020B0604030504040204" pitchFamily="34" charset="0"/>
              </a:rPr>
              <a:t>My increased effort will not increase my performance</a:t>
            </a:r>
          </a:p>
          <a:p>
            <a:pPr algn="l" fontAlgn="base">
              <a:buFont typeface="+mj-lt"/>
              <a:buAutoNum type="arabicPeriod"/>
            </a:pPr>
            <a:r>
              <a:rPr lang="en-US" b="0" i="0" dirty="0">
                <a:solidFill>
                  <a:srgbClr val="5E5E5E"/>
                </a:solidFill>
                <a:effectLst/>
                <a:latin typeface="Verdana" panose="020B0604030504040204" pitchFamily="34" charset="0"/>
              </a:rPr>
              <a:t>My increased performance will not increase my rewards</a:t>
            </a:r>
          </a:p>
          <a:p>
            <a:pPr algn="l" fontAlgn="base">
              <a:buFont typeface="+mj-lt"/>
              <a:buAutoNum type="arabicPeriod"/>
            </a:pPr>
            <a:r>
              <a:rPr lang="en-US" b="0" i="0" dirty="0">
                <a:solidFill>
                  <a:srgbClr val="5E5E5E"/>
                </a:solidFill>
                <a:effectLst/>
                <a:latin typeface="Verdana" panose="020B0604030504040204" pitchFamily="34" charset="0"/>
              </a:rPr>
              <a:t>I don't value the rewards on offer</a:t>
            </a:r>
          </a:p>
          <a:p>
            <a:pPr algn="l" fontAlgn="base"/>
            <a:r>
              <a:rPr lang="en-US" b="0" i="0" dirty="0">
                <a:solidFill>
                  <a:srgbClr val="5E5E5E"/>
                </a:solidFill>
                <a:effectLst/>
                <a:latin typeface="Verdana" panose="020B0604030504040204" pitchFamily="34" charset="0"/>
              </a:rPr>
              <a:t>...then Vroom's expectancy theory suggests that this individual will not be motivated. This means that even if an </a:t>
            </a:r>
            <a:r>
              <a:rPr lang="en-US" b="0" i="0" dirty="0" err="1">
                <a:solidFill>
                  <a:srgbClr val="5E5E5E"/>
                </a:solidFill>
                <a:effectLst/>
                <a:latin typeface="Verdana" panose="020B0604030504040204" pitchFamily="34" charset="0"/>
              </a:rPr>
              <a:t>organisation</a:t>
            </a:r>
            <a:r>
              <a:rPr lang="en-US" b="0" i="0" dirty="0">
                <a:solidFill>
                  <a:srgbClr val="5E5E5E"/>
                </a:solidFill>
                <a:effectLst/>
                <a:latin typeface="Verdana" panose="020B0604030504040204" pitchFamily="34" charset="0"/>
              </a:rPr>
              <a:t> achieves two out of three, that employees would still not be motivated, all three are required for positive motivation.</a:t>
            </a:r>
          </a:p>
          <a:p>
            <a:endParaRPr lang="en-IN" dirty="0"/>
          </a:p>
        </p:txBody>
      </p:sp>
    </p:spTree>
    <p:extLst>
      <p:ext uri="{BB962C8B-B14F-4D97-AF65-F5344CB8AC3E}">
        <p14:creationId xmlns:p14="http://schemas.microsoft.com/office/powerpoint/2010/main" val="57949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1418-9A80-4B03-A1BD-B7221D6A634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046FA54-922B-4B16-9626-73BBE6DCC644}"/>
              </a:ext>
            </a:extLst>
          </p:cNvPr>
          <p:cNvSpPr>
            <a:spLocks noGrp="1"/>
          </p:cNvSpPr>
          <p:nvPr>
            <p:ph idx="1"/>
          </p:nvPr>
        </p:nvSpPr>
        <p:spPr/>
        <p:txBody>
          <a:bodyPr/>
          <a:lstStyle/>
          <a:p>
            <a:r>
              <a:rPr lang="en-IN" dirty="0"/>
              <a:t>Motivation = Valence X Expectancy X Instrumentality</a:t>
            </a:r>
          </a:p>
        </p:txBody>
      </p:sp>
    </p:spTree>
    <p:extLst>
      <p:ext uri="{BB962C8B-B14F-4D97-AF65-F5344CB8AC3E}">
        <p14:creationId xmlns:p14="http://schemas.microsoft.com/office/powerpoint/2010/main" val="278414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337E-1499-44EB-9662-5B28369E7FFE}"/>
              </a:ext>
            </a:extLst>
          </p:cNvPr>
          <p:cNvSpPr>
            <a:spLocks noGrp="1"/>
          </p:cNvSpPr>
          <p:nvPr>
            <p:ph type="title"/>
          </p:nvPr>
        </p:nvSpPr>
        <p:spPr/>
        <p:txBody>
          <a:bodyPr/>
          <a:lstStyle/>
          <a:p>
            <a:endParaRPr lang="en-IN" dirty="0"/>
          </a:p>
        </p:txBody>
      </p:sp>
      <p:graphicFrame>
        <p:nvGraphicFramePr>
          <p:cNvPr id="4" name="Table 4">
            <a:extLst>
              <a:ext uri="{FF2B5EF4-FFF2-40B4-BE49-F238E27FC236}">
                <a16:creationId xmlns:a16="http://schemas.microsoft.com/office/drawing/2014/main" id="{BA321B34-E793-4BCD-8EE4-6CA058CA68E9}"/>
              </a:ext>
            </a:extLst>
          </p:cNvPr>
          <p:cNvGraphicFramePr>
            <a:graphicFrameLocks noGrp="1"/>
          </p:cNvGraphicFramePr>
          <p:nvPr>
            <p:ph idx="1"/>
            <p:extLst>
              <p:ext uri="{D42A27DB-BD31-4B8C-83A1-F6EECF244321}">
                <p14:modId xmlns:p14="http://schemas.microsoft.com/office/powerpoint/2010/main" val="3959664214"/>
              </p:ext>
            </p:extLst>
          </p:nvPr>
        </p:nvGraphicFramePr>
        <p:xfrm>
          <a:off x="1295400" y="2557463"/>
          <a:ext cx="9601200" cy="26670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756195638"/>
                    </a:ext>
                  </a:extLst>
                </a:gridCol>
                <a:gridCol w="4800600">
                  <a:extLst>
                    <a:ext uri="{9D8B030D-6E8A-4147-A177-3AD203B41FA5}">
                      <a16:colId xmlns:a16="http://schemas.microsoft.com/office/drawing/2014/main" val="1546156443"/>
                    </a:ext>
                  </a:extLst>
                </a:gridCol>
              </a:tblGrid>
              <a:tr h="370840">
                <a:tc>
                  <a:txBody>
                    <a:bodyPr/>
                    <a:lstStyle/>
                    <a:p>
                      <a:r>
                        <a:rPr lang="en-IN" dirty="0"/>
                        <a:t>THEORY X</a:t>
                      </a:r>
                    </a:p>
                  </a:txBody>
                  <a:tcPr/>
                </a:tc>
                <a:tc>
                  <a:txBody>
                    <a:bodyPr/>
                    <a:lstStyle/>
                    <a:p>
                      <a:r>
                        <a:rPr lang="en-IN" dirty="0"/>
                        <a:t>THEORYY</a:t>
                      </a:r>
                    </a:p>
                  </a:txBody>
                  <a:tcPr/>
                </a:tc>
                <a:extLst>
                  <a:ext uri="{0D108BD9-81ED-4DB2-BD59-A6C34878D82A}">
                    <a16:rowId xmlns:a16="http://schemas.microsoft.com/office/drawing/2014/main" val="3918377391"/>
                  </a:ext>
                </a:extLst>
              </a:tr>
              <a:tr h="370840">
                <a:tc>
                  <a:txBody>
                    <a:bodyPr/>
                    <a:lstStyle/>
                    <a:p>
                      <a:r>
                        <a:rPr lang="en-IN" dirty="0"/>
                        <a:t>EMPLOYEES ARE LAZY </a:t>
                      </a:r>
                    </a:p>
                  </a:txBody>
                  <a:tcPr/>
                </a:tc>
                <a:tc>
                  <a:txBody>
                    <a:bodyPr/>
                    <a:lstStyle/>
                    <a:p>
                      <a:r>
                        <a:rPr lang="en-IN" dirty="0"/>
                        <a:t>MOTIVATED TO TAKE UP RESPONSIBILITIES</a:t>
                      </a:r>
                    </a:p>
                  </a:txBody>
                  <a:tcPr/>
                </a:tc>
                <a:extLst>
                  <a:ext uri="{0D108BD9-81ED-4DB2-BD59-A6C34878D82A}">
                    <a16:rowId xmlns:a16="http://schemas.microsoft.com/office/drawing/2014/main" val="2210618325"/>
                  </a:ext>
                </a:extLst>
              </a:tr>
              <a:tr h="370840">
                <a:tc>
                  <a:txBody>
                    <a:bodyPr/>
                    <a:lstStyle/>
                    <a:p>
                      <a:r>
                        <a:rPr lang="en-IN" dirty="0"/>
                        <a:t>MOTIVATED ONLY MONETARY INCENTIVES</a:t>
                      </a:r>
                    </a:p>
                  </a:txBody>
                  <a:tcPr/>
                </a:tc>
                <a:tc>
                  <a:txBody>
                    <a:bodyPr/>
                    <a:lstStyle/>
                    <a:p>
                      <a:r>
                        <a:rPr lang="en-IN" dirty="0"/>
                        <a:t>EMPLOYEES ARE MOTIVATED THROUGH MONETARY AND NON MONETARY INCENTIVES</a:t>
                      </a:r>
                    </a:p>
                  </a:txBody>
                  <a:tcPr/>
                </a:tc>
                <a:extLst>
                  <a:ext uri="{0D108BD9-81ED-4DB2-BD59-A6C34878D82A}">
                    <a16:rowId xmlns:a16="http://schemas.microsoft.com/office/drawing/2014/main" val="3374717427"/>
                  </a:ext>
                </a:extLst>
              </a:tr>
              <a:tr h="370840">
                <a:tc>
                  <a:txBody>
                    <a:bodyPr/>
                    <a:lstStyle/>
                    <a:p>
                      <a:r>
                        <a:rPr lang="en-IN" dirty="0"/>
                        <a:t>NO INTIATIVE </a:t>
                      </a:r>
                    </a:p>
                  </a:txBody>
                  <a:tcPr/>
                </a:tc>
                <a:tc>
                  <a:txBody>
                    <a:bodyPr/>
                    <a:lstStyle/>
                    <a:p>
                      <a:r>
                        <a:rPr lang="en-IN" dirty="0"/>
                        <a:t>INTIATIVES BY THE INDIVIDUALS</a:t>
                      </a:r>
                    </a:p>
                  </a:txBody>
                  <a:tcPr/>
                </a:tc>
                <a:extLst>
                  <a:ext uri="{0D108BD9-81ED-4DB2-BD59-A6C34878D82A}">
                    <a16:rowId xmlns:a16="http://schemas.microsoft.com/office/drawing/2014/main" val="2412074189"/>
                  </a:ext>
                </a:extLst>
              </a:tr>
              <a:tr h="370840">
                <a:tc>
                  <a:txBody>
                    <a:bodyPr/>
                    <a:lstStyle/>
                    <a:p>
                      <a:r>
                        <a:rPr lang="en-IN" dirty="0"/>
                        <a:t>SUPERVISION IS REQUIRED</a:t>
                      </a:r>
                    </a:p>
                  </a:txBody>
                  <a:tcPr/>
                </a:tc>
                <a:tc>
                  <a:txBody>
                    <a:bodyPr/>
                    <a:lstStyle/>
                    <a:p>
                      <a:r>
                        <a:rPr lang="en-IN" dirty="0"/>
                        <a:t>NO SUPERVSION</a:t>
                      </a:r>
                    </a:p>
                  </a:txBody>
                  <a:tcPr/>
                </a:tc>
                <a:extLst>
                  <a:ext uri="{0D108BD9-81ED-4DB2-BD59-A6C34878D82A}">
                    <a16:rowId xmlns:a16="http://schemas.microsoft.com/office/drawing/2014/main" val="2524980775"/>
                  </a:ext>
                </a:extLst>
              </a:tr>
            </a:tbl>
          </a:graphicData>
        </a:graphic>
      </p:graphicFrame>
    </p:spTree>
    <p:extLst>
      <p:ext uri="{BB962C8B-B14F-4D97-AF65-F5344CB8AC3E}">
        <p14:creationId xmlns:p14="http://schemas.microsoft.com/office/powerpoint/2010/main" val="237584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2F95-28AF-4BD7-B64B-6D4720943F95}"/>
              </a:ext>
            </a:extLst>
          </p:cNvPr>
          <p:cNvSpPr>
            <a:spLocks noGrp="1"/>
          </p:cNvSpPr>
          <p:nvPr>
            <p:ph type="title"/>
          </p:nvPr>
        </p:nvSpPr>
        <p:spPr/>
        <p:txBody>
          <a:bodyPr/>
          <a:lstStyle/>
          <a:p>
            <a:endParaRPr lang="en-IN"/>
          </a:p>
        </p:txBody>
      </p:sp>
      <p:graphicFrame>
        <p:nvGraphicFramePr>
          <p:cNvPr id="4" name="Table 4">
            <a:extLst>
              <a:ext uri="{FF2B5EF4-FFF2-40B4-BE49-F238E27FC236}">
                <a16:creationId xmlns:a16="http://schemas.microsoft.com/office/drawing/2014/main" id="{9536BF91-2B8A-4763-88BC-8CF7762BD284}"/>
              </a:ext>
            </a:extLst>
          </p:cNvPr>
          <p:cNvGraphicFramePr>
            <a:graphicFrameLocks noGrp="1"/>
          </p:cNvGraphicFramePr>
          <p:nvPr>
            <p:ph idx="1"/>
            <p:extLst>
              <p:ext uri="{D42A27DB-BD31-4B8C-83A1-F6EECF244321}">
                <p14:modId xmlns:p14="http://schemas.microsoft.com/office/powerpoint/2010/main" val="834829541"/>
              </p:ext>
            </p:extLst>
          </p:nvPr>
        </p:nvGraphicFramePr>
        <p:xfrm>
          <a:off x="1295400" y="2557463"/>
          <a:ext cx="9601200" cy="33020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254666688"/>
                    </a:ext>
                  </a:extLst>
                </a:gridCol>
                <a:gridCol w="4800600">
                  <a:extLst>
                    <a:ext uri="{9D8B030D-6E8A-4147-A177-3AD203B41FA5}">
                      <a16:colId xmlns:a16="http://schemas.microsoft.com/office/drawing/2014/main" val="490713121"/>
                    </a:ext>
                  </a:extLst>
                </a:gridCol>
              </a:tblGrid>
              <a:tr h="370840">
                <a:tc>
                  <a:txBody>
                    <a:bodyPr/>
                    <a:lstStyle/>
                    <a:p>
                      <a:r>
                        <a:rPr lang="en-IN" dirty="0"/>
                        <a:t>DOESNOT WANT TO TAKE CHALLENGES </a:t>
                      </a:r>
                    </a:p>
                  </a:txBody>
                  <a:tcPr/>
                </a:tc>
                <a:tc>
                  <a:txBody>
                    <a:bodyPr/>
                    <a:lstStyle/>
                    <a:p>
                      <a:r>
                        <a:rPr lang="en-IN" dirty="0"/>
                        <a:t>INTERESTED IN TAKING CHALLENGES</a:t>
                      </a:r>
                    </a:p>
                  </a:txBody>
                  <a:tcPr/>
                </a:tc>
                <a:extLst>
                  <a:ext uri="{0D108BD9-81ED-4DB2-BD59-A6C34878D82A}">
                    <a16:rowId xmlns:a16="http://schemas.microsoft.com/office/drawing/2014/main" val="2316002694"/>
                  </a:ext>
                </a:extLst>
              </a:tr>
              <a:tr h="370840">
                <a:tc>
                  <a:txBody>
                    <a:bodyPr/>
                    <a:lstStyle/>
                    <a:p>
                      <a:r>
                        <a:rPr lang="en-IN" dirty="0"/>
                        <a:t>CREATIVITY IS NOT SHOWN </a:t>
                      </a:r>
                    </a:p>
                  </a:txBody>
                  <a:tcPr/>
                </a:tc>
                <a:tc>
                  <a:txBody>
                    <a:bodyPr/>
                    <a:lstStyle/>
                    <a:p>
                      <a:r>
                        <a:rPr lang="en-IN" dirty="0"/>
                        <a:t>ALWAYS CREATIVITY IS SHOWN</a:t>
                      </a:r>
                    </a:p>
                  </a:txBody>
                  <a:tcPr/>
                </a:tc>
                <a:extLst>
                  <a:ext uri="{0D108BD9-81ED-4DB2-BD59-A6C34878D82A}">
                    <a16:rowId xmlns:a16="http://schemas.microsoft.com/office/drawing/2014/main" val="4153027012"/>
                  </a:ext>
                </a:extLst>
              </a:tr>
              <a:tr h="370840">
                <a:tc>
                  <a:txBody>
                    <a:bodyPr/>
                    <a:lstStyle/>
                    <a:p>
                      <a:r>
                        <a:rPr lang="en-IN" dirty="0"/>
                        <a:t>EMPLOYEES LACK MOTIVATION </a:t>
                      </a:r>
                    </a:p>
                  </a:txBody>
                  <a:tcPr/>
                </a:tc>
                <a:tc>
                  <a:txBody>
                    <a:bodyPr/>
                    <a:lstStyle/>
                    <a:p>
                      <a:r>
                        <a:rPr lang="en-IN" dirty="0"/>
                        <a:t>ALWAYS MOTIVATED</a:t>
                      </a:r>
                    </a:p>
                  </a:txBody>
                  <a:tcPr/>
                </a:tc>
                <a:extLst>
                  <a:ext uri="{0D108BD9-81ED-4DB2-BD59-A6C34878D82A}">
                    <a16:rowId xmlns:a16="http://schemas.microsoft.com/office/drawing/2014/main" val="3266072611"/>
                  </a:ext>
                </a:extLst>
              </a:tr>
              <a:tr h="370840">
                <a:tc>
                  <a:txBody>
                    <a:bodyPr/>
                    <a:lstStyle/>
                    <a:p>
                      <a:r>
                        <a:rPr lang="en-IN" dirty="0"/>
                        <a:t>SINCE NOT MOTIVATED,REWARDAND PUNISHMENTS BOTH EXPECTED </a:t>
                      </a:r>
                    </a:p>
                  </a:txBody>
                  <a:tcPr/>
                </a:tc>
                <a:tc>
                  <a:txBody>
                    <a:bodyPr/>
                    <a:lstStyle/>
                    <a:p>
                      <a:r>
                        <a:rPr lang="en-IN" dirty="0"/>
                        <a:t>ONLY REWARDS ARE EXPECTED SINCE SELF MOTIVATED.</a:t>
                      </a:r>
                    </a:p>
                  </a:txBody>
                  <a:tcPr/>
                </a:tc>
                <a:extLst>
                  <a:ext uri="{0D108BD9-81ED-4DB2-BD59-A6C34878D82A}">
                    <a16:rowId xmlns:a16="http://schemas.microsoft.com/office/drawing/2014/main" val="428206957"/>
                  </a:ext>
                </a:extLst>
              </a:tr>
              <a:tr h="370840">
                <a:tc>
                  <a:txBody>
                    <a:bodyPr/>
                    <a:lstStyle/>
                    <a:p>
                      <a:r>
                        <a:rPr lang="en-IN" dirty="0"/>
                        <a:t>NOT AMBITIOUS AND NOT HARDWORKING</a:t>
                      </a:r>
                    </a:p>
                  </a:txBody>
                  <a:tcPr/>
                </a:tc>
                <a:tc>
                  <a:txBody>
                    <a:bodyPr/>
                    <a:lstStyle/>
                    <a:p>
                      <a:r>
                        <a:rPr lang="en-IN" dirty="0"/>
                        <a:t>AMBITIOUS AND HARDWORKING</a:t>
                      </a:r>
                    </a:p>
                  </a:txBody>
                  <a:tcPr/>
                </a:tc>
                <a:extLst>
                  <a:ext uri="{0D108BD9-81ED-4DB2-BD59-A6C34878D82A}">
                    <a16:rowId xmlns:a16="http://schemas.microsoft.com/office/drawing/2014/main" val="1427893830"/>
                  </a:ext>
                </a:extLst>
              </a:tr>
              <a:tr h="370840">
                <a:tc>
                  <a:txBody>
                    <a:bodyPr/>
                    <a:lstStyle/>
                    <a:p>
                      <a:r>
                        <a:rPr lang="en-IN" dirty="0"/>
                        <a:t>GUIDELINESARE TO BE SUPERIORS</a:t>
                      </a:r>
                    </a:p>
                  </a:txBody>
                  <a:tcPr/>
                </a:tc>
                <a:tc>
                  <a:txBody>
                    <a:bodyPr/>
                    <a:lstStyle/>
                    <a:p>
                      <a:r>
                        <a:rPr lang="en-IN" dirty="0"/>
                        <a:t>NO GUIDELINES ARE TO BE GIVEN</a:t>
                      </a:r>
                    </a:p>
                    <a:p>
                      <a:endParaRPr lang="en-IN" dirty="0"/>
                    </a:p>
                  </a:txBody>
                  <a:tcPr/>
                </a:tc>
                <a:extLst>
                  <a:ext uri="{0D108BD9-81ED-4DB2-BD59-A6C34878D82A}">
                    <a16:rowId xmlns:a16="http://schemas.microsoft.com/office/drawing/2014/main" val="4285101114"/>
                  </a:ext>
                </a:extLst>
              </a:tr>
            </a:tbl>
          </a:graphicData>
        </a:graphic>
      </p:graphicFrame>
    </p:spTree>
    <p:extLst>
      <p:ext uri="{BB962C8B-B14F-4D97-AF65-F5344CB8AC3E}">
        <p14:creationId xmlns:p14="http://schemas.microsoft.com/office/powerpoint/2010/main" val="210141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4CC1-D76F-4D3A-982C-463F9698EB27}"/>
              </a:ext>
            </a:extLst>
          </p:cNvPr>
          <p:cNvSpPr>
            <a:spLocks noGrp="1"/>
          </p:cNvSpPr>
          <p:nvPr>
            <p:ph type="title"/>
          </p:nvPr>
        </p:nvSpPr>
        <p:spPr/>
        <p:txBody>
          <a:bodyPr/>
          <a:lstStyle/>
          <a:p>
            <a:endParaRPr lang="en-IN"/>
          </a:p>
        </p:txBody>
      </p:sp>
      <p:graphicFrame>
        <p:nvGraphicFramePr>
          <p:cNvPr id="4" name="Table 4">
            <a:extLst>
              <a:ext uri="{FF2B5EF4-FFF2-40B4-BE49-F238E27FC236}">
                <a16:creationId xmlns:a16="http://schemas.microsoft.com/office/drawing/2014/main" id="{7B5728B1-5A67-4EB9-8C8E-B66BA6CD7A29}"/>
              </a:ext>
            </a:extLst>
          </p:cNvPr>
          <p:cNvGraphicFramePr>
            <a:graphicFrameLocks noGrp="1"/>
          </p:cNvGraphicFramePr>
          <p:nvPr>
            <p:ph idx="1"/>
            <p:extLst>
              <p:ext uri="{D42A27DB-BD31-4B8C-83A1-F6EECF244321}">
                <p14:modId xmlns:p14="http://schemas.microsoft.com/office/powerpoint/2010/main" val="2727940229"/>
              </p:ext>
            </p:extLst>
          </p:nvPr>
        </p:nvGraphicFramePr>
        <p:xfrm>
          <a:off x="1295400" y="2557463"/>
          <a:ext cx="9601200" cy="320548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041368823"/>
                    </a:ext>
                  </a:extLst>
                </a:gridCol>
                <a:gridCol w="4800600">
                  <a:extLst>
                    <a:ext uri="{9D8B030D-6E8A-4147-A177-3AD203B41FA5}">
                      <a16:colId xmlns:a16="http://schemas.microsoft.com/office/drawing/2014/main" val="776918976"/>
                    </a:ext>
                  </a:extLst>
                </a:gridCol>
              </a:tblGrid>
              <a:tr h="370840">
                <a:tc>
                  <a:txBody>
                    <a:bodyPr/>
                    <a:lstStyle/>
                    <a:p>
                      <a:r>
                        <a:rPr lang="en-IN" dirty="0"/>
                        <a:t>THEORY X ASSUMES CENTRALISED ADMINISTRATION </a:t>
                      </a:r>
                    </a:p>
                  </a:txBody>
                  <a:tcPr/>
                </a:tc>
                <a:tc>
                  <a:txBody>
                    <a:bodyPr/>
                    <a:lstStyle/>
                    <a:p>
                      <a:r>
                        <a:rPr lang="en-IN" dirty="0"/>
                        <a:t>DELEGATION OF AUTHORITY SINCE INITIATIVES ARE TAKEN </a:t>
                      </a:r>
                    </a:p>
                  </a:txBody>
                  <a:tcPr/>
                </a:tc>
                <a:extLst>
                  <a:ext uri="{0D108BD9-81ED-4DB2-BD59-A6C34878D82A}">
                    <a16:rowId xmlns:a16="http://schemas.microsoft.com/office/drawing/2014/main" val="4021972408"/>
                  </a:ext>
                </a:extLst>
              </a:tr>
              <a:tr h="370840">
                <a:tc>
                  <a:txBody>
                    <a:bodyPr/>
                    <a:lstStyle/>
                    <a:p>
                      <a:r>
                        <a:rPr lang="en-IN" dirty="0"/>
                        <a:t>ATTITUDE OF EMPLOYEES TOWARDS  WORK IS NEGATIVE. THEY DISLIKE WORK</a:t>
                      </a:r>
                    </a:p>
                  </a:txBody>
                  <a:tcPr/>
                </a:tc>
                <a:tc>
                  <a:txBody>
                    <a:bodyPr/>
                    <a:lstStyle/>
                    <a:p>
                      <a:r>
                        <a:rPr lang="en-IN" dirty="0"/>
                        <a:t>EMPLOYEES ARE MOTIVATED TO TAKE WORK AS PLEASURE</a:t>
                      </a:r>
                    </a:p>
                  </a:txBody>
                  <a:tcPr/>
                </a:tc>
                <a:extLst>
                  <a:ext uri="{0D108BD9-81ED-4DB2-BD59-A6C34878D82A}">
                    <a16:rowId xmlns:a16="http://schemas.microsoft.com/office/drawing/2014/main" val="2598878571"/>
                  </a:ext>
                </a:extLst>
              </a:tr>
              <a:tr h="370840">
                <a:tc>
                  <a:txBody>
                    <a:bodyPr/>
                    <a:lstStyle/>
                    <a:p>
                      <a:r>
                        <a:rPr lang="en-IN" dirty="0"/>
                        <a:t>SOLUTIONS FOR PROBLEMS ARE TO BE GIVEN BY THE SUPERIORS</a:t>
                      </a:r>
                    </a:p>
                  </a:txBody>
                  <a:tcPr/>
                </a:tc>
                <a:tc>
                  <a:txBody>
                    <a:bodyPr/>
                    <a:lstStyle/>
                    <a:p>
                      <a:r>
                        <a:rPr lang="en-IN" dirty="0"/>
                        <a:t>SOLVE ALL PROBLEMS CREATIVELY</a:t>
                      </a:r>
                    </a:p>
                  </a:txBody>
                  <a:tcPr/>
                </a:tc>
                <a:extLst>
                  <a:ext uri="{0D108BD9-81ED-4DB2-BD59-A6C34878D82A}">
                    <a16:rowId xmlns:a16="http://schemas.microsoft.com/office/drawing/2014/main" val="565020875"/>
                  </a:ext>
                </a:extLst>
              </a:tr>
              <a:tr h="370840">
                <a:tc>
                  <a:txBody>
                    <a:bodyPr/>
                    <a:lstStyle/>
                    <a:p>
                      <a:r>
                        <a:rPr lang="en-IN" dirty="0"/>
                        <a:t>MANAGERS ARE PESSIMISTIC HAVING NEGATIVE OPINION ABOUT SUBORDINATES</a:t>
                      </a:r>
                    </a:p>
                  </a:txBody>
                  <a:tcPr/>
                </a:tc>
                <a:tc>
                  <a:txBody>
                    <a:bodyPr/>
                    <a:lstStyle/>
                    <a:p>
                      <a:r>
                        <a:rPr lang="en-IN" dirty="0"/>
                        <a:t>MANGERS HAVE POSITIVE OPINION AND ARE OPTIMISTIC</a:t>
                      </a:r>
                    </a:p>
                  </a:txBody>
                  <a:tcPr/>
                </a:tc>
                <a:extLst>
                  <a:ext uri="{0D108BD9-81ED-4DB2-BD59-A6C34878D82A}">
                    <a16:rowId xmlns:a16="http://schemas.microsoft.com/office/drawing/2014/main" val="2560544632"/>
                  </a:ext>
                </a:extLst>
              </a:tr>
              <a:tr h="370840">
                <a:tc>
                  <a:txBody>
                    <a:bodyPr/>
                    <a:lstStyle/>
                    <a:p>
                      <a:r>
                        <a:rPr lang="en-IN" dirty="0"/>
                        <a:t>LEADERSHIP STYLEWILL BE AUTOCRATIC </a:t>
                      </a:r>
                    </a:p>
                  </a:txBody>
                  <a:tcPr/>
                </a:tc>
                <a:tc>
                  <a:txBody>
                    <a:bodyPr/>
                    <a:lstStyle/>
                    <a:p>
                      <a:r>
                        <a:rPr lang="en-IN"/>
                        <a:t>PARTICIPATIVE STYLE OF LEADERSHIP </a:t>
                      </a:r>
                      <a:endParaRPr lang="en-IN" dirty="0"/>
                    </a:p>
                  </a:txBody>
                  <a:tcPr/>
                </a:tc>
                <a:extLst>
                  <a:ext uri="{0D108BD9-81ED-4DB2-BD59-A6C34878D82A}">
                    <a16:rowId xmlns:a16="http://schemas.microsoft.com/office/drawing/2014/main" val="208576414"/>
                  </a:ext>
                </a:extLst>
              </a:tr>
            </a:tbl>
          </a:graphicData>
        </a:graphic>
      </p:graphicFrame>
    </p:spTree>
    <p:extLst>
      <p:ext uri="{BB962C8B-B14F-4D97-AF65-F5344CB8AC3E}">
        <p14:creationId xmlns:p14="http://schemas.microsoft.com/office/powerpoint/2010/main" val="105175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HUMAN RELATIONS - FEATURES</a:t>
            </a:r>
          </a:p>
        </p:txBody>
      </p:sp>
      <p:sp>
        <p:nvSpPr>
          <p:cNvPr id="3" name="Content Placeholder 2"/>
          <p:cNvSpPr>
            <a:spLocks noGrp="1"/>
          </p:cNvSpPr>
          <p:nvPr>
            <p:ph idx="1"/>
          </p:nvPr>
        </p:nvSpPr>
        <p:spPr/>
        <p:txBody>
          <a:bodyPr/>
          <a:lstStyle/>
          <a:p>
            <a:r>
              <a:rPr lang="en-IN" dirty="0"/>
              <a:t>3. CONTINUOUS ACTVITY</a:t>
            </a:r>
          </a:p>
          <a:p>
            <a:r>
              <a:rPr lang="en-IN" dirty="0"/>
              <a:t>4. TECHNIQUES ARE COUNSELLING, EMPLOYEE PARTICIPATION, GOOD LEADERSHIP ETC. </a:t>
            </a:r>
          </a:p>
          <a:p>
            <a:r>
              <a:rPr lang="en-IN" dirty="0"/>
              <a:t>5. CO-OPERATION AND COMMITMENT FROM EMPLOYEES.</a:t>
            </a:r>
          </a:p>
          <a:p>
            <a:r>
              <a:rPr lang="en-IN" dirty="0"/>
              <a:t>6. MULTI -DISCIPLINARY  INCLUDES MGT, PSYCHOLOGY, SOCIOLOGY, BUSINESS COMMUNICATION, ECONOMICS ETC. </a:t>
            </a:r>
          </a:p>
          <a:p>
            <a:r>
              <a:rPr lang="en-IN" dirty="0"/>
              <a:t>7. ALL PERVASIVE.</a:t>
            </a:r>
          </a:p>
        </p:txBody>
      </p:sp>
    </p:spTree>
    <p:extLst>
      <p:ext uri="{BB962C8B-B14F-4D97-AF65-F5344CB8AC3E}">
        <p14:creationId xmlns:p14="http://schemas.microsoft.com/office/powerpoint/2010/main" val="8019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AD18-537C-4529-A125-C89F852C2C55}"/>
              </a:ext>
            </a:extLst>
          </p:cNvPr>
          <p:cNvSpPr>
            <a:spLocks noGrp="1"/>
          </p:cNvSpPr>
          <p:nvPr>
            <p:ph type="title"/>
          </p:nvPr>
        </p:nvSpPr>
        <p:spPr/>
        <p:txBody>
          <a:bodyPr/>
          <a:lstStyle/>
          <a:p>
            <a:r>
              <a:rPr lang="en-IN" dirty="0"/>
              <a:t>FEATURES OF HUMAN RELATIONS.</a:t>
            </a:r>
          </a:p>
        </p:txBody>
      </p:sp>
      <p:sp>
        <p:nvSpPr>
          <p:cNvPr id="3" name="Content Placeholder 2">
            <a:extLst>
              <a:ext uri="{FF2B5EF4-FFF2-40B4-BE49-F238E27FC236}">
                <a16:creationId xmlns:a16="http://schemas.microsoft.com/office/drawing/2014/main" id="{D7999D94-20ED-44E3-85AA-1D5B261858F9}"/>
              </a:ext>
            </a:extLst>
          </p:cNvPr>
          <p:cNvSpPr>
            <a:spLocks noGrp="1"/>
          </p:cNvSpPr>
          <p:nvPr>
            <p:ph idx="1"/>
          </p:nvPr>
        </p:nvSpPr>
        <p:spPr/>
        <p:txBody>
          <a:bodyPr/>
          <a:lstStyle/>
          <a:p>
            <a:r>
              <a:rPr lang="en-IN" dirty="0"/>
              <a:t>8. FOCUS – AREAS OF FOCUS INCLUDES EMPLOYEE SATISFACTION &amp; WELFARE . THEREFORE SCOPE IS WIDE.</a:t>
            </a:r>
          </a:p>
          <a:p>
            <a:r>
              <a:rPr lang="en-IN" dirty="0"/>
              <a:t>9. AIMS AT JOB SATISFACTION</a:t>
            </a:r>
          </a:p>
          <a:p>
            <a:r>
              <a:rPr lang="en-IN" dirty="0"/>
              <a:t>10.  EMPLOYEE WELFARE &amp; TRAINING &amp; DEVELOPMENT</a:t>
            </a:r>
          </a:p>
          <a:p>
            <a:endParaRPr lang="en-IN" dirty="0"/>
          </a:p>
        </p:txBody>
      </p:sp>
    </p:spTree>
    <p:extLst>
      <p:ext uri="{BB962C8B-B14F-4D97-AF65-F5344CB8AC3E}">
        <p14:creationId xmlns:p14="http://schemas.microsoft.com/office/powerpoint/2010/main" val="165079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STYLES </a:t>
            </a:r>
          </a:p>
        </p:txBody>
      </p:sp>
      <p:sp>
        <p:nvSpPr>
          <p:cNvPr id="3" name="Content Placeholder 2"/>
          <p:cNvSpPr>
            <a:spLocks noGrp="1"/>
          </p:cNvSpPr>
          <p:nvPr>
            <p:ph idx="1"/>
          </p:nvPr>
        </p:nvSpPr>
        <p:spPr/>
        <p:txBody>
          <a:bodyPr>
            <a:normAutofit fontScale="92500" lnSpcReduction="10000"/>
          </a:bodyPr>
          <a:lstStyle/>
          <a:p>
            <a:r>
              <a:rPr lang="en-IN" dirty="0"/>
              <a:t>LEADERSHIP</a:t>
            </a:r>
          </a:p>
          <a:p>
            <a:r>
              <a:rPr lang="en-IN" dirty="0"/>
              <a:t>AN ACTIVITY OF INFLUENCING PEOPLE TO STRIVE WILLINGLY FOR GROUP  OBJECTIVES.</a:t>
            </a:r>
          </a:p>
          <a:p>
            <a:r>
              <a:rPr lang="en-IN" dirty="0"/>
              <a:t>STYLES</a:t>
            </a:r>
          </a:p>
          <a:p>
            <a:r>
              <a:rPr lang="en-IN" dirty="0"/>
              <a:t>AUTOCRATIC, DEMOCRATIC, BUREAUCRATIC , NEUROCRATIC( EMOTIONAL)</a:t>
            </a:r>
          </a:p>
          <a:p>
            <a:r>
              <a:rPr lang="en-IN" dirty="0"/>
              <a:t>PATERNALISTIC, LAISSEZ FAIRE AND SITUATIONAL AND CONSULTATIVE</a:t>
            </a:r>
          </a:p>
        </p:txBody>
      </p:sp>
    </p:spTree>
    <p:extLst>
      <p:ext uri="{BB962C8B-B14F-4D97-AF65-F5344CB8AC3E}">
        <p14:creationId xmlns:p14="http://schemas.microsoft.com/office/powerpoint/2010/main" val="17094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17BC-2E56-4DA5-9FFC-98FE00A4F729}"/>
              </a:ext>
            </a:extLst>
          </p:cNvPr>
          <p:cNvSpPr>
            <a:spLocks noGrp="1"/>
          </p:cNvSpPr>
          <p:nvPr>
            <p:ph type="title"/>
          </p:nvPr>
        </p:nvSpPr>
        <p:spPr/>
        <p:txBody>
          <a:bodyPr>
            <a:normAutofit fontScale="90000"/>
          </a:bodyPr>
          <a:lstStyle/>
          <a:p>
            <a:r>
              <a:rPr lang="en-IN" dirty="0"/>
              <a:t>IMPORTANCE OF HUMAN RELATIONS</a:t>
            </a:r>
          </a:p>
        </p:txBody>
      </p:sp>
      <p:sp>
        <p:nvSpPr>
          <p:cNvPr id="3" name="Content Placeholder 2">
            <a:extLst>
              <a:ext uri="{FF2B5EF4-FFF2-40B4-BE49-F238E27FC236}">
                <a16:creationId xmlns:a16="http://schemas.microsoft.com/office/drawing/2014/main" id="{59012249-3C54-4D61-9A70-5A6129380C02}"/>
              </a:ext>
            </a:extLst>
          </p:cNvPr>
          <p:cNvSpPr>
            <a:spLocks noGrp="1"/>
          </p:cNvSpPr>
          <p:nvPr>
            <p:ph idx="1"/>
          </p:nvPr>
        </p:nvSpPr>
        <p:spPr/>
        <p:txBody>
          <a:bodyPr>
            <a:normAutofit lnSpcReduction="10000"/>
          </a:bodyPr>
          <a:lstStyle/>
          <a:p>
            <a:r>
              <a:rPr lang="en-IN" dirty="0"/>
              <a:t>1. MOTIVATION &amp; PRODUCTIVITY</a:t>
            </a:r>
          </a:p>
          <a:p>
            <a:r>
              <a:rPr lang="en-IN" dirty="0"/>
              <a:t>2. UNDERSTANDING HUMAN BEHAVIOUR</a:t>
            </a:r>
          </a:p>
          <a:p>
            <a:r>
              <a:rPr lang="en-IN" dirty="0"/>
              <a:t>3. OPTIMUM UTILISATION</a:t>
            </a:r>
          </a:p>
          <a:p>
            <a:r>
              <a:rPr lang="en-IN" dirty="0"/>
              <a:t>4. CREATIVITY</a:t>
            </a:r>
          </a:p>
          <a:p>
            <a:r>
              <a:rPr lang="en-IN" dirty="0"/>
              <a:t>5. JOBSATISFACTION</a:t>
            </a:r>
          </a:p>
          <a:p>
            <a:r>
              <a:rPr lang="en-IN" dirty="0"/>
              <a:t>6. REDUCTION IN GRIEVANCES </a:t>
            </a:r>
          </a:p>
          <a:p>
            <a:r>
              <a:rPr lang="en-IN" dirty="0"/>
              <a:t>7. CORDIAL RELATIONS </a:t>
            </a:r>
          </a:p>
        </p:txBody>
      </p:sp>
    </p:spTree>
    <p:extLst>
      <p:ext uri="{BB962C8B-B14F-4D97-AF65-F5344CB8AC3E}">
        <p14:creationId xmlns:p14="http://schemas.microsoft.com/office/powerpoint/2010/main" val="155120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C8B2-2842-475F-BEE4-4AF4BE7F1088}"/>
              </a:ext>
            </a:extLst>
          </p:cNvPr>
          <p:cNvSpPr>
            <a:spLocks noGrp="1"/>
          </p:cNvSpPr>
          <p:nvPr>
            <p:ph type="title"/>
          </p:nvPr>
        </p:nvSpPr>
        <p:spPr/>
        <p:txBody>
          <a:bodyPr>
            <a:normAutofit fontScale="90000"/>
          </a:bodyPr>
          <a:lstStyle/>
          <a:p>
            <a:r>
              <a:rPr lang="en-IN" dirty="0"/>
              <a:t>Vroom’s Expectancy Theory of </a:t>
            </a:r>
            <a:br>
              <a:rPr lang="en-IN"/>
            </a:br>
            <a:r>
              <a:rPr lang="en-IN"/>
              <a:t>Motivation </a:t>
            </a:r>
            <a:endParaRPr lang="en-IN" dirty="0"/>
          </a:p>
        </p:txBody>
      </p:sp>
      <p:sp>
        <p:nvSpPr>
          <p:cNvPr id="3" name="Content Placeholder 2">
            <a:extLst>
              <a:ext uri="{FF2B5EF4-FFF2-40B4-BE49-F238E27FC236}">
                <a16:creationId xmlns:a16="http://schemas.microsoft.com/office/drawing/2014/main" id="{A68CA61F-57A7-49D5-8831-BC107B647F6A}"/>
              </a:ext>
            </a:extLst>
          </p:cNvPr>
          <p:cNvSpPr>
            <a:spLocks noGrp="1"/>
          </p:cNvSpPr>
          <p:nvPr>
            <p:ph idx="1"/>
          </p:nvPr>
        </p:nvSpPr>
        <p:spPr/>
        <p:txBody>
          <a:bodyPr>
            <a:normAutofit lnSpcReduction="10000"/>
          </a:bodyPr>
          <a:lstStyle/>
          <a:p>
            <a:r>
              <a:rPr lang="en-US" b="0" i="0" dirty="0">
                <a:solidFill>
                  <a:srgbClr val="525252"/>
                </a:solidFill>
                <a:effectLst/>
                <a:latin typeface="helvetica neue"/>
              </a:rPr>
              <a:t>In 1964, Canadian professor of psychology Victor Vroom developed the Expectancy Theory. In this theory  he studied people’s motivation and concluded it depends on three factors: Expectancy, instrumentality and valence.</a:t>
            </a:r>
          </a:p>
          <a:p>
            <a:r>
              <a:rPr lang="en-US" b="0" i="0" dirty="0">
                <a:solidFill>
                  <a:srgbClr val="5E5E5E"/>
                </a:solidFill>
                <a:effectLst/>
                <a:latin typeface="Verdana" panose="020B0604030504040204" pitchFamily="34" charset="0"/>
              </a:rPr>
              <a:t>Whereas Maslow and Herzberg look at the relationship between internal needs and the resulting effort expended to fulfil them, Vroom's expectancy theory separates effort (which arises from motivation), performance, and outcomes.</a:t>
            </a:r>
            <a:endParaRPr lang="en-IN" dirty="0"/>
          </a:p>
        </p:txBody>
      </p:sp>
    </p:spTree>
    <p:extLst>
      <p:ext uri="{BB962C8B-B14F-4D97-AF65-F5344CB8AC3E}">
        <p14:creationId xmlns:p14="http://schemas.microsoft.com/office/powerpoint/2010/main" val="372299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3483-CDBF-49AA-9500-38AC916F4A00}"/>
              </a:ext>
            </a:extLst>
          </p:cNvPr>
          <p:cNvSpPr>
            <a:spLocks noGrp="1"/>
          </p:cNvSpPr>
          <p:nvPr>
            <p:ph type="title"/>
          </p:nvPr>
        </p:nvSpPr>
        <p:spPr/>
        <p:txBody>
          <a:bodyPr/>
          <a:lstStyle/>
          <a:p>
            <a:r>
              <a:rPr lang="en-IN" dirty="0"/>
              <a:t>VROOM’S EXPECTANCY THEORY </a:t>
            </a:r>
          </a:p>
        </p:txBody>
      </p:sp>
      <p:sp>
        <p:nvSpPr>
          <p:cNvPr id="3" name="Content Placeholder 2">
            <a:extLst>
              <a:ext uri="{FF2B5EF4-FFF2-40B4-BE49-F238E27FC236}">
                <a16:creationId xmlns:a16="http://schemas.microsoft.com/office/drawing/2014/main" id="{D3838D23-5A17-40F0-9332-1EBA07154897}"/>
              </a:ext>
            </a:extLst>
          </p:cNvPr>
          <p:cNvSpPr>
            <a:spLocks noGrp="1"/>
          </p:cNvSpPr>
          <p:nvPr>
            <p:ph idx="1"/>
          </p:nvPr>
        </p:nvSpPr>
        <p:spPr/>
        <p:txBody>
          <a:bodyPr>
            <a:normAutofit lnSpcReduction="10000"/>
          </a:bodyPr>
          <a:lstStyle/>
          <a:p>
            <a:pPr marL="0" indent="0">
              <a:buNone/>
            </a:pPr>
            <a:r>
              <a:rPr lang="en-IN" dirty="0"/>
              <a:t>ASSUMPTIONS</a:t>
            </a:r>
          </a:p>
          <a:p>
            <a:pPr marL="457200" indent="-457200">
              <a:buAutoNum type="arabicPeriod"/>
            </a:pPr>
            <a:r>
              <a:rPr lang="en-IN" dirty="0"/>
              <a:t>MOTIVATION IS DETERMINED BY THE NATURE OF THE REWARD.</a:t>
            </a:r>
          </a:p>
          <a:p>
            <a:pPr marL="457200" indent="-457200">
              <a:buAutoNum type="arabicPeriod"/>
            </a:pPr>
            <a:r>
              <a:rPr lang="en-IN" dirty="0"/>
              <a:t>HR EXPECT REWARD FOR THEIR PERFOEMANCES.</a:t>
            </a:r>
          </a:p>
          <a:p>
            <a:pPr marL="457200" indent="-457200">
              <a:buAutoNum type="arabicPeriod"/>
            </a:pPr>
            <a:r>
              <a:rPr lang="en-IN" dirty="0"/>
              <a:t>BEHAVIOUR OF AN EMPLOYEE IS A RESULT OF HIS CONSCIOUS CHOICE.</a:t>
            </a:r>
          </a:p>
          <a:p>
            <a:pPr marL="457200" indent="-457200">
              <a:buAutoNum type="arabicPeriod"/>
            </a:pPr>
            <a:r>
              <a:rPr lang="en-IN" dirty="0"/>
              <a:t>. THE CHOICE IS BASED ON MAXIMISING HIS PLEASURE</a:t>
            </a:r>
          </a:p>
          <a:p>
            <a:pPr marL="457200" indent="-457200">
              <a:buAutoNum type="arabicPeriod"/>
            </a:pPr>
            <a:endParaRPr lang="en-IN" dirty="0"/>
          </a:p>
          <a:p>
            <a:endParaRPr lang="en-IN" dirty="0"/>
          </a:p>
        </p:txBody>
      </p:sp>
    </p:spTree>
    <p:extLst>
      <p:ext uri="{BB962C8B-B14F-4D97-AF65-F5344CB8AC3E}">
        <p14:creationId xmlns:p14="http://schemas.microsoft.com/office/powerpoint/2010/main" val="422780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69-0DDC-4BED-B205-5CED266CF7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992CE81-0EC7-4B40-902C-C871AD0D1F2E}"/>
              </a:ext>
            </a:extLst>
          </p:cNvPr>
          <p:cNvSpPr>
            <a:spLocks noGrp="1"/>
          </p:cNvSpPr>
          <p:nvPr>
            <p:ph idx="1"/>
          </p:nvPr>
        </p:nvSpPr>
        <p:spPr/>
        <p:txBody>
          <a:bodyPr>
            <a:normAutofit fontScale="70000" lnSpcReduction="20000"/>
          </a:bodyPr>
          <a:lstStyle/>
          <a:p>
            <a:pPr algn="l" fontAlgn="base"/>
            <a:r>
              <a:rPr lang="en-US" b="0" i="0" dirty="0">
                <a:solidFill>
                  <a:srgbClr val="5E5E5E"/>
                </a:solidFill>
                <a:effectLst/>
                <a:latin typeface="Verdana" panose="020B0604030504040204" pitchFamily="34" charset="0"/>
              </a:rPr>
              <a:t>Vroom's expectancy theory assumes that behavior results from conscious choices among alternatives whose purpose it is to maximize pleasure and to minimize pain. Vroom realized that an employee's performance is based on individual factors such as personality, skills, knowledge, experience and abilities. He stated that effort, performance and motivation are linked in a person's motivation. He uses the variables Expectancy, Instrumentality and Valence to account for this.</a:t>
            </a:r>
          </a:p>
          <a:p>
            <a:pPr algn="l" fontAlgn="base"/>
            <a:r>
              <a:rPr lang="en-US" b="1" i="0" dirty="0">
                <a:solidFill>
                  <a:srgbClr val="5E5E5E"/>
                </a:solidFill>
                <a:effectLst/>
                <a:latin typeface="Verdana" panose="020B0604030504040204" pitchFamily="34" charset="0"/>
              </a:rPr>
              <a:t>Expectancy</a:t>
            </a:r>
            <a:r>
              <a:rPr lang="en-US" b="0" i="0" dirty="0">
                <a:solidFill>
                  <a:srgbClr val="5E5E5E"/>
                </a:solidFill>
                <a:effectLst/>
                <a:latin typeface="Verdana" panose="020B0604030504040204" pitchFamily="34" charset="0"/>
              </a:rPr>
              <a:t> is the belief that increased effort will lead to increased performance i.e. if I work harder then this will be better. This is affected by such things as:</a:t>
            </a:r>
          </a:p>
          <a:p>
            <a:pPr algn="l" fontAlgn="base">
              <a:buFont typeface="+mj-lt"/>
              <a:buAutoNum type="arabicPeriod"/>
            </a:pPr>
            <a:r>
              <a:rPr lang="en-US" b="0" i="0" dirty="0">
                <a:solidFill>
                  <a:srgbClr val="5E5E5E"/>
                </a:solidFill>
                <a:effectLst/>
                <a:latin typeface="Verdana" panose="020B0604030504040204" pitchFamily="34" charset="0"/>
              </a:rPr>
              <a:t>Having the right resources available (e.g. raw materials, time)</a:t>
            </a:r>
          </a:p>
          <a:p>
            <a:pPr algn="l" fontAlgn="base">
              <a:buFont typeface="+mj-lt"/>
              <a:buAutoNum type="arabicPeriod"/>
            </a:pPr>
            <a:r>
              <a:rPr lang="en-US" b="0" i="0" dirty="0">
                <a:solidFill>
                  <a:srgbClr val="5E5E5E"/>
                </a:solidFill>
                <a:effectLst/>
                <a:latin typeface="Verdana" panose="020B0604030504040204" pitchFamily="34" charset="0"/>
              </a:rPr>
              <a:t>Having the right skills to do the job</a:t>
            </a:r>
          </a:p>
          <a:p>
            <a:pPr algn="l" fontAlgn="base">
              <a:buFont typeface="+mj-lt"/>
              <a:buAutoNum type="arabicPeriod"/>
            </a:pPr>
            <a:r>
              <a:rPr lang="en-US" b="0" i="0" dirty="0">
                <a:solidFill>
                  <a:srgbClr val="5E5E5E"/>
                </a:solidFill>
                <a:effectLst/>
                <a:latin typeface="Verdana" panose="020B0604030504040204" pitchFamily="34" charset="0"/>
              </a:rPr>
              <a:t>Having the necessary support to get the job done (e.g. supervisor support, or correct information on the job)</a:t>
            </a:r>
          </a:p>
          <a:p>
            <a:endParaRPr lang="en-IN" dirty="0"/>
          </a:p>
        </p:txBody>
      </p:sp>
    </p:spTree>
    <p:extLst>
      <p:ext uri="{BB962C8B-B14F-4D97-AF65-F5344CB8AC3E}">
        <p14:creationId xmlns:p14="http://schemas.microsoft.com/office/powerpoint/2010/main" val="318781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7D68-754C-4CF3-BE01-D8F4882F229A}"/>
              </a:ext>
            </a:extLst>
          </p:cNvPr>
          <p:cNvSpPr>
            <a:spLocks noGrp="1"/>
          </p:cNvSpPr>
          <p:nvPr>
            <p:ph type="title"/>
          </p:nvPr>
        </p:nvSpPr>
        <p:spPr/>
        <p:txBody>
          <a:bodyPr/>
          <a:lstStyle/>
          <a:p>
            <a:r>
              <a:rPr lang="en-IN" dirty="0"/>
              <a:t>Factors--------</a:t>
            </a:r>
          </a:p>
        </p:txBody>
      </p:sp>
      <p:sp>
        <p:nvSpPr>
          <p:cNvPr id="3" name="Content Placeholder 2">
            <a:extLst>
              <a:ext uri="{FF2B5EF4-FFF2-40B4-BE49-F238E27FC236}">
                <a16:creationId xmlns:a16="http://schemas.microsoft.com/office/drawing/2014/main" id="{22B7BBCC-A4A5-43DC-BE90-C7A337B254F9}"/>
              </a:ext>
            </a:extLst>
          </p:cNvPr>
          <p:cNvSpPr>
            <a:spLocks noGrp="1"/>
          </p:cNvSpPr>
          <p:nvPr>
            <p:ph idx="1"/>
          </p:nvPr>
        </p:nvSpPr>
        <p:spPr/>
        <p:txBody>
          <a:bodyPr>
            <a:normAutofit fontScale="70000" lnSpcReduction="20000"/>
          </a:bodyPr>
          <a:lstStyle/>
          <a:p>
            <a:pPr algn="l" fontAlgn="base"/>
            <a:r>
              <a:rPr lang="en-US" b="1" i="0" dirty="0">
                <a:solidFill>
                  <a:srgbClr val="5E5E5E"/>
                </a:solidFill>
                <a:effectLst/>
                <a:latin typeface="Verdana" panose="020B0604030504040204" pitchFamily="34" charset="0"/>
              </a:rPr>
              <a:t>Instrumentality</a:t>
            </a:r>
            <a:r>
              <a:rPr lang="en-US" b="0" i="0" dirty="0">
                <a:solidFill>
                  <a:srgbClr val="5E5E5E"/>
                </a:solidFill>
                <a:effectLst/>
                <a:latin typeface="Verdana" panose="020B0604030504040204" pitchFamily="34" charset="0"/>
              </a:rPr>
              <a:t> is the belief that if you perform well that a valued outcome will be received. The degree to which a first level outcome will lead to the second level outcome. i.e. if I do a good job, there is something in it for me. This is also known as performance – reward </a:t>
            </a:r>
            <a:r>
              <a:rPr lang="en-US" b="0" i="0" dirty="0" err="1">
                <a:solidFill>
                  <a:srgbClr val="5E5E5E"/>
                </a:solidFill>
                <a:effectLst/>
                <a:latin typeface="Verdana" panose="020B0604030504040204" pitchFamily="34" charset="0"/>
              </a:rPr>
              <a:t>probability.This</a:t>
            </a:r>
            <a:r>
              <a:rPr lang="en-US" b="0" i="0" dirty="0">
                <a:solidFill>
                  <a:srgbClr val="5E5E5E"/>
                </a:solidFill>
                <a:effectLst/>
                <a:latin typeface="Verdana" panose="020B0604030504040204" pitchFamily="34" charset="0"/>
              </a:rPr>
              <a:t> is affected by such things as:</a:t>
            </a:r>
          </a:p>
          <a:p>
            <a:pPr algn="l" fontAlgn="base">
              <a:buFont typeface="+mj-lt"/>
              <a:buAutoNum type="arabicPeriod"/>
            </a:pPr>
            <a:r>
              <a:rPr lang="en-US" b="0" i="0" dirty="0">
                <a:solidFill>
                  <a:srgbClr val="5E5E5E"/>
                </a:solidFill>
                <a:effectLst/>
                <a:latin typeface="Verdana" panose="020B0604030504040204" pitchFamily="34" charset="0"/>
              </a:rPr>
              <a:t>Clear understanding of the relationship between performance and outcomes – e.g. the rules of the reward 'game'</a:t>
            </a:r>
          </a:p>
          <a:p>
            <a:pPr algn="l" fontAlgn="base">
              <a:buFont typeface="+mj-lt"/>
              <a:buAutoNum type="arabicPeriod"/>
            </a:pPr>
            <a:r>
              <a:rPr lang="en-US" b="0" i="0" dirty="0">
                <a:solidFill>
                  <a:srgbClr val="5E5E5E"/>
                </a:solidFill>
                <a:effectLst/>
                <a:latin typeface="Verdana" panose="020B0604030504040204" pitchFamily="34" charset="0"/>
              </a:rPr>
              <a:t>Trust in the people who will take the decisions on who gets what outcome</a:t>
            </a:r>
          </a:p>
          <a:p>
            <a:pPr algn="l" fontAlgn="base">
              <a:buFont typeface="+mj-lt"/>
              <a:buAutoNum type="arabicPeriod"/>
            </a:pPr>
            <a:r>
              <a:rPr lang="en-US" b="0" i="0" dirty="0">
                <a:solidFill>
                  <a:srgbClr val="5E5E5E"/>
                </a:solidFill>
                <a:effectLst/>
                <a:latin typeface="Verdana" panose="020B0604030504040204" pitchFamily="34" charset="0"/>
              </a:rPr>
              <a:t>Transparency of the process that decides who gets what outcome</a:t>
            </a:r>
          </a:p>
          <a:p>
            <a:endParaRPr lang="en-IN" dirty="0"/>
          </a:p>
          <a:p>
            <a:r>
              <a:rPr lang="en-IN" dirty="0"/>
              <a:t>. </a:t>
            </a:r>
          </a:p>
        </p:txBody>
      </p:sp>
    </p:spTree>
    <p:extLst>
      <p:ext uri="{BB962C8B-B14F-4D97-AF65-F5344CB8AC3E}">
        <p14:creationId xmlns:p14="http://schemas.microsoft.com/office/powerpoint/2010/main" val="1419182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277</TotalTime>
  <Words>988</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Garamond</vt:lpstr>
      <vt:lpstr>helvetica neue</vt:lpstr>
      <vt:lpstr>Verdana</vt:lpstr>
      <vt:lpstr>Organic</vt:lpstr>
      <vt:lpstr>HUMAN RELATIONS</vt:lpstr>
      <vt:lpstr>HUMAN RELATIONS - FEATURES</vt:lpstr>
      <vt:lpstr>FEATURES OF HUMAN RELATIONS.</vt:lpstr>
      <vt:lpstr>STYLES </vt:lpstr>
      <vt:lpstr>IMPORTANCE OF HUMAN RELATIONS</vt:lpstr>
      <vt:lpstr>Vroom’s Expectancy Theory of  Motivation </vt:lpstr>
      <vt:lpstr>VROOM’S EXPECTANCY THEORY </vt:lpstr>
      <vt:lpstr>PowerPoint Presentation</vt:lpstr>
      <vt:lpstr>Factors--------</vt:lpstr>
      <vt:lpstr>Factors-----</vt:lpstr>
      <vt:lpstr>implications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dc:title>
  <dc:creator>Venkat</dc:creator>
  <cp:lastModifiedBy>Seetha N</cp:lastModifiedBy>
  <cp:revision>24</cp:revision>
  <dcterms:created xsi:type="dcterms:W3CDTF">2018-01-30T15:49:11Z</dcterms:created>
  <dcterms:modified xsi:type="dcterms:W3CDTF">2021-03-20T05:52:36Z</dcterms:modified>
</cp:coreProperties>
</file>